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4" r:id="rId6"/>
    <p:sldId id="273" r:id="rId7"/>
    <p:sldId id="274" r:id="rId8"/>
    <p:sldId id="275" r:id="rId9"/>
    <p:sldId id="276" r:id="rId10"/>
    <p:sldId id="277" r:id="rId11"/>
    <p:sldId id="265" r:id="rId12"/>
    <p:sldId id="266" r:id="rId13"/>
    <p:sldId id="267" r:id="rId14"/>
    <p:sldId id="268"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826"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lvl1pPr>
          </a:lstStyle>
          <a:p>
            <a:r>
              <a:rPr lang="en-US" dirty="0" smtClean="0"/>
              <a:t>Taking Hold of Your Kingdom Life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lumMod val="75000"/>
                    <a:lumOff val="25000"/>
                  </a:schemeClr>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AU" dirty="0"/>
          </a:p>
        </p:txBody>
      </p:sp>
    </p:spTree>
    <p:extLst>
      <p:ext uri="{BB962C8B-B14F-4D97-AF65-F5344CB8AC3E}">
        <p14:creationId xmlns:p14="http://schemas.microsoft.com/office/powerpoint/2010/main" val="307272657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63764230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34086919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extLst>
      <p:ext uri="{BB962C8B-B14F-4D97-AF65-F5344CB8AC3E}">
        <p14:creationId xmlns:p14="http://schemas.microsoft.com/office/powerpoint/2010/main" val="18051874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358760579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extLst>
      <p:ext uri="{BB962C8B-B14F-4D97-AF65-F5344CB8AC3E}">
        <p14:creationId xmlns:p14="http://schemas.microsoft.com/office/powerpoint/2010/main" val="422800431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8952420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12943320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995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9802782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9669220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extLst>
      <p:ext uri="{BB962C8B-B14F-4D97-AF65-F5344CB8AC3E}">
        <p14:creationId xmlns:p14="http://schemas.microsoft.com/office/powerpoint/2010/main" val="2281077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16833"/>
            <a:ext cx="7772400" cy="1683618"/>
          </a:xfrm>
        </p:spPr>
        <p:txBody>
          <a:bodyPr>
            <a:noAutofit/>
          </a:bodyPr>
          <a:lstStyle/>
          <a:p>
            <a:r>
              <a:rPr lang="en-AU" sz="5400" dirty="0" smtClean="0"/>
              <a:t>“Taking Hold of Kingdom Life”</a:t>
            </a:r>
            <a:endParaRPr lang="en-AU" sz="5400" dirty="0"/>
          </a:p>
        </p:txBody>
      </p:sp>
      <p:sp>
        <p:nvSpPr>
          <p:cNvPr id="3" name="Subtitle 2"/>
          <p:cNvSpPr>
            <a:spLocks noGrp="1"/>
          </p:cNvSpPr>
          <p:nvPr>
            <p:ph type="subTitle" idx="1"/>
          </p:nvPr>
        </p:nvSpPr>
        <p:spPr/>
        <p:txBody>
          <a:bodyPr>
            <a:normAutofit/>
          </a:bodyPr>
          <a:lstStyle/>
          <a:p>
            <a:r>
              <a:rPr lang="en-AU" sz="4000" b="1" cap="all" dirty="0"/>
              <a:t>The Family of God</a:t>
            </a:r>
          </a:p>
          <a:p>
            <a:r>
              <a:rPr lang="en-AU" sz="4000" dirty="0"/>
              <a:t>1 TIMOTHY </a:t>
            </a:r>
            <a:r>
              <a:rPr lang="en-AU" sz="4000" dirty="0" smtClean="0"/>
              <a:t>5:1-16</a:t>
            </a:r>
            <a:endParaRPr lang="en-AU" sz="4000" dirty="0"/>
          </a:p>
        </p:txBody>
      </p:sp>
    </p:spTree>
    <p:extLst>
      <p:ext uri="{BB962C8B-B14F-4D97-AF65-F5344CB8AC3E}">
        <p14:creationId xmlns:p14="http://schemas.microsoft.com/office/powerpoint/2010/main" val="272288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marL="0" indent="0">
              <a:buNone/>
            </a:pPr>
            <a:r>
              <a:rPr lang="en-AU" sz="3600" b="1" i="1" baseline="30000" dirty="0" smtClean="0">
                <a:solidFill>
                  <a:srgbClr val="7030A0"/>
                </a:solidFill>
              </a:rPr>
              <a:t>16</a:t>
            </a:r>
            <a:r>
              <a:rPr lang="en-AU" sz="3600" b="1" i="1" dirty="0" smtClean="0">
                <a:solidFill>
                  <a:srgbClr val="7030A0"/>
                </a:solidFill>
              </a:rPr>
              <a:t>If </a:t>
            </a:r>
            <a:r>
              <a:rPr lang="en-AU" sz="3600" b="1" i="1" dirty="0">
                <a:solidFill>
                  <a:srgbClr val="7030A0"/>
                </a:solidFill>
              </a:rPr>
              <a:t>any woman who is a believer has widows in her care, she should continue to help them and not let the church be burdened with them, so that the church can help those widows who are really in need.</a:t>
            </a:r>
            <a:endParaRPr lang="en-AU" sz="3600" b="1" i="1" dirty="0" smtClean="0">
              <a:solidFill>
                <a:srgbClr val="7030A0"/>
              </a:solidFill>
            </a:endParaRPr>
          </a:p>
        </p:txBody>
      </p:sp>
    </p:spTree>
    <p:extLst>
      <p:ext uri="{BB962C8B-B14F-4D97-AF65-F5344CB8AC3E}">
        <p14:creationId xmlns:p14="http://schemas.microsoft.com/office/powerpoint/2010/main" val="13619511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marL="0" lvl="0" indent="0">
              <a:buNone/>
            </a:pPr>
            <a:r>
              <a:rPr lang="en-AU" sz="3600" b="1" dirty="0" smtClean="0">
                <a:solidFill>
                  <a:srgbClr val="0070C0"/>
                </a:solidFill>
              </a:rPr>
              <a:t>1. Honour </a:t>
            </a:r>
            <a:r>
              <a:rPr lang="en-AU" sz="3600" b="1" u="sng" dirty="0">
                <a:solidFill>
                  <a:srgbClr val="0070C0"/>
                </a:solidFill>
              </a:rPr>
              <a:t>destitute</a:t>
            </a:r>
            <a:r>
              <a:rPr lang="en-AU" sz="3600" b="1" dirty="0">
                <a:solidFill>
                  <a:srgbClr val="0070C0"/>
                </a:solidFill>
              </a:rPr>
              <a:t> widows through support v3</a:t>
            </a:r>
            <a:endParaRPr lang="en-AU" b="1" dirty="0">
              <a:solidFill>
                <a:srgbClr val="0070C0"/>
              </a:solidFill>
            </a:endParaRPr>
          </a:p>
          <a:p>
            <a:pPr lvl="1"/>
            <a:r>
              <a:rPr lang="en-AU" sz="3200" b="1" dirty="0">
                <a:solidFill>
                  <a:srgbClr val="0070C0"/>
                </a:solidFill>
              </a:rPr>
              <a:t>They must </a:t>
            </a:r>
            <a:r>
              <a:rPr lang="en-AU" sz="3200" b="1" dirty="0" smtClean="0">
                <a:solidFill>
                  <a:srgbClr val="0070C0"/>
                </a:solidFill>
              </a:rPr>
              <a:t>not have relatives </a:t>
            </a:r>
            <a:r>
              <a:rPr lang="en-AU" sz="3200" b="1" dirty="0">
                <a:solidFill>
                  <a:srgbClr val="0070C0"/>
                </a:solidFill>
              </a:rPr>
              <a:t>v4</a:t>
            </a:r>
            <a:endParaRPr lang="en-AU" b="1" dirty="0">
              <a:solidFill>
                <a:srgbClr val="0070C0"/>
              </a:solidFill>
            </a:endParaRPr>
          </a:p>
          <a:p>
            <a:pPr lvl="2"/>
            <a:r>
              <a:rPr lang="en-AU" sz="2800" b="1" dirty="0">
                <a:solidFill>
                  <a:srgbClr val="00B050"/>
                </a:solidFill>
              </a:rPr>
              <a:t>Relatives should support their parents and grandparents v4, </a:t>
            </a:r>
            <a:endParaRPr lang="en-AU" b="1" dirty="0">
              <a:solidFill>
                <a:srgbClr val="00B050"/>
              </a:solidFill>
            </a:endParaRPr>
          </a:p>
          <a:p>
            <a:pPr lvl="2"/>
            <a:r>
              <a:rPr lang="en-AU" sz="2800" b="1" dirty="0">
                <a:solidFill>
                  <a:srgbClr val="00B050"/>
                </a:solidFill>
              </a:rPr>
              <a:t>This pleases God v4, 7,8</a:t>
            </a:r>
            <a:endParaRPr lang="en-AU" b="1" dirty="0">
              <a:solidFill>
                <a:srgbClr val="00B050"/>
              </a:solidFill>
            </a:endParaRPr>
          </a:p>
          <a:p>
            <a:pPr lvl="2"/>
            <a:r>
              <a:rPr lang="en-AU" sz="2800" b="1" dirty="0">
                <a:solidFill>
                  <a:srgbClr val="00B050"/>
                </a:solidFill>
              </a:rPr>
              <a:t>This demonstrates your faith v4</a:t>
            </a:r>
            <a:endParaRPr lang="en-AU" b="1" dirty="0">
              <a:solidFill>
                <a:srgbClr val="00B050"/>
              </a:solidFill>
            </a:endParaRPr>
          </a:p>
          <a:p>
            <a:pPr lvl="2"/>
            <a:r>
              <a:rPr lang="en-AU" sz="2800" b="1" dirty="0">
                <a:solidFill>
                  <a:srgbClr val="00B050"/>
                </a:solidFill>
              </a:rPr>
              <a:t>This relieves the church v4</a:t>
            </a:r>
            <a:endParaRPr lang="en-AU" b="1" dirty="0">
              <a:solidFill>
                <a:srgbClr val="00B050"/>
              </a:solidFill>
            </a:endParaRPr>
          </a:p>
          <a:p>
            <a:pPr lvl="1"/>
            <a:r>
              <a:rPr lang="en-AU" sz="3200" b="1" dirty="0">
                <a:solidFill>
                  <a:srgbClr val="0070C0"/>
                </a:solidFill>
              </a:rPr>
              <a:t>They’ll be dependent on God v5</a:t>
            </a:r>
            <a:endParaRPr lang="en-AU" b="1" dirty="0">
              <a:solidFill>
                <a:srgbClr val="0070C0"/>
              </a:solidFill>
            </a:endParaRPr>
          </a:p>
          <a:p>
            <a:pPr lvl="1"/>
            <a:r>
              <a:rPr lang="en-AU" sz="3200" b="1" dirty="0">
                <a:solidFill>
                  <a:srgbClr val="0070C0"/>
                </a:solidFill>
              </a:rPr>
              <a:t>They’ll be devoted to prayer v5 </a:t>
            </a:r>
            <a:endParaRPr lang="en-AU" b="1" dirty="0">
              <a:solidFill>
                <a:srgbClr val="0070C0"/>
              </a:solidFill>
            </a:endParaRPr>
          </a:p>
          <a:p>
            <a:pPr marL="0" indent="0">
              <a:buNone/>
            </a:pPr>
            <a:endParaRPr lang="en-AU" sz="3600" b="1" dirty="0" smtClean="0">
              <a:solidFill>
                <a:srgbClr val="0070C0"/>
              </a:solidFill>
            </a:endParaRPr>
          </a:p>
        </p:txBody>
      </p:sp>
    </p:spTree>
    <p:extLst>
      <p:ext uri="{BB962C8B-B14F-4D97-AF65-F5344CB8AC3E}">
        <p14:creationId xmlns:p14="http://schemas.microsoft.com/office/powerpoint/2010/main" val="1137838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marL="0" lvl="0" indent="0">
              <a:buNone/>
            </a:pPr>
            <a:endParaRPr lang="en-AU" sz="3600" b="1" dirty="0" smtClean="0">
              <a:solidFill>
                <a:srgbClr val="0070C0"/>
              </a:solidFill>
            </a:endParaRPr>
          </a:p>
          <a:p>
            <a:pPr marL="0" lvl="0" indent="0">
              <a:buNone/>
            </a:pPr>
            <a:r>
              <a:rPr lang="en-AU" sz="3600" b="1" dirty="0" smtClean="0">
                <a:solidFill>
                  <a:srgbClr val="0070C0"/>
                </a:solidFill>
              </a:rPr>
              <a:t>2. Enlist </a:t>
            </a:r>
            <a:r>
              <a:rPr lang="en-AU" sz="3600" b="1" dirty="0">
                <a:solidFill>
                  <a:srgbClr val="0070C0"/>
                </a:solidFill>
              </a:rPr>
              <a:t>older widows (over 60!) for service </a:t>
            </a:r>
            <a:endParaRPr lang="en-AU" b="1" dirty="0">
              <a:solidFill>
                <a:srgbClr val="0070C0"/>
              </a:solidFill>
            </a:endParaRPr>
          </a:p>
          <a:p>
            <a:pPr lvl="1"/>
            <a:r>
              <a:rPr lang="en-AU" sz="3200" b="1" dirty="0">
                <a:solidFill>
                  <a:srgbClr val="00B050"/>
                </a:solidFill>
              </a:rPr>
              <a:t>They must be mature women v9</a:t>
            </a:r>
            <a:endParaRPr lang="en-AU" b="1" dirty="0">
              <a:solidFill>
                <a:srgbClr val="00B050"/>
              </a:solidFill>
            </a:endParaRPr>
          </a:p>
          <a:p>
            <a:pPr lvl="1"/>
            <a:r>
              <a:rPr lang="en-AU" sz="3200" b="1" dirty="0">
                <a:solidFill>
                  <a:srgbClr val="00B050"/>
                </a:solidFill>
              </a:rPr>
              <a:t>They must have been faithful wives v9</a:t>
            </a:r>
            <a:endParaRPr lang="en-AU" b="1" dirty="0">
              <a:solidFill>
                <a:srgbClr val="00B050"/>
              </a:solidFill>
            </a:endParaRPr>
          </a:p>
          <a:p>
            <a:pPr lvl="1"/>
            <a:r>
              <a:rPr lang="en-AU" sz="3200" b="1" dirty="0">
                <a:solidFill>
                  <a:srgbClr val="00B050"/>
                </a:solidFill>
              </a:rPr>
              <a:t>They must care for children v10</a:t>
            </a:r>
            <a:endParaRPr lang="en-AU" b="1" dirty="0">
              <a:solidFill>
                <a:srgbClr val="00B050"/>
              </a:solidFill>
            </a:endParaRPr>
          </a:p>
          <a:p>
            <a:pPr lvl="1"/>
            <a:r>
              <a:rPr lang="en-AU" sz="3200" b="1" dirty="0">
                <a:solidFill>
                  <a:srgbClr val="00B050"/>
                </a:solidFill>
              </a:rPr>
              <a:t>They must be hospitable hosts v10</a:t>
            </a:r>
            <a:endParaRPr lang="en-AU" b="1" dirty="0">
              <a:solidFill>
                <a:srgbClr val="00B050"/>
              </a:solidFill>
            </a:endParaRPr>
          </a:p>
          <a:p>
            <a:pPr lvl="1"/>
            <a:r>
              <a:rPr lang="en-AU" sz="3200" b="1" dirty="0">
                <a:solidFill>
                  <a:srgbClr val="00B050"/>
                </a:solidFill>
              </a:rPr>
              <a:t>They must be humble servants v10</a:t>
            </a:r>
            <a:endParaRPr lang="en-AU" b="1" dirty="0">
              <a:solidFill>
                <a:srgbClr val="00B050"/>
              </a:solidFill>
            </a:endParaRPr>
          </a:p>
          <a:p>
            <a:pPr lvl="1"/>
            <a:r>
              <a:rPr lang="en-AU" sz="3200" b="1" dirty="0">
                <a:solidFill>
                  <a:srgbClr val="00B050"/>
                </a:solidFill>
              </a:rPr>
              <a:t>They must be unselfish and kind</a:t>
            </a:r>
            <a:endParaRPr lang="en-AU" b="1" dirty="0">
              <a:solidFill>
                <a:srgbClr val="00B050"/>
              </a:solidFill>
            </a:endParaRPr>
          </a:p>
          <a:p>
            <a:pPr marL="0" indent="0">
              <a:buNone/>
            </a:pPr>
            <a:endParaRPr lang="en-AU" sz="3600" b="1" dirty="0" smtClean="0">
              <a:solidFill>
                <a:srgbClr val="00B050"/>
              </a:solidFill>
            </a:endParaRPr>
          </a:p>
        </p:txBody>
      </p:sp>
    </p:spTree>
    <p:extLst>
      <p:ext uri="{BB962C8B-B14F-4D97-AF65-F5344CB8AC3E}">
        <p14:creationId xmlns:p14="http://schemas.microsoft.com/office/powerpoint/2010/main" val="1137838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marL="0" lvl="0" indent="0">
              <a:buNone/>
            </a:pPr>
            <a:endParaRPr lang="en-AU" sz="3600" b="1" dirty="0" smtClean="0">
              <a:solidFill>
                <a:srgbClr val="0070C0"/>
              </a:solidFill>
            </a:endParaRPr>
          </a:p>
          <a:p>
            <a:pPr marL="0" lvl="0" indent="0">
              <a:buNone/>
            </a:pPr>
            <a:r>
              <a:rPr lang="en-AU" sz="3600" b="1" dirty="0" smtClean="0">
                <a:solidFill>
                  <a:srgbClr val="0070C0"/>
                </a:solidFill>
              </a:rPr>
              <a:t>3. Encourage </a:t>
            </a:r>
            <a:r>
              <a:rPr lang="en-AU" sz="3600" b="1" dirty="0">
                <a:solidFill>
                  <a:srgbClr val="0070C0"/>
                </a:solidFill>
              </a:rPr>
              <a:t>younger widows to marry v11, </a:t>
            </a:r>
            <a:r>
              <a:rPr lang="en-AU" sz="3600" b="1" dirty="0" smtClean="0">
                <a:solidFill>
                  <a:srgbClr val="0070C0"/>
                </a:solidFill>
              </a:rPr>
              <a:t>  	12</a:t>
            </a:r>
            <a:endParaRPr lang="en-AU" b="1" dirty="0">
              <a:solidFill>
                <a:srgbClr val="0070C0"/>
              </a:solidFill>
            </a:endParaRPr>
          </a:p>
          <a:p>
            <a:pPr lvl="1"/>
            <a:r>
              <a:rPr lang="en-AU" sz="3200" b="1" dirty="0">
                <a:solidFill>
                  <a:srgbClr val="00B050"/>
                </a:solidFill>
              </a:rPr>
              <a:t>They must avoid laziness v13-15</a:t>
            </a:r>
            <a:endParaRPr lang="en-AU" b="1" dirty="0">
              <a:solidFill>
                <a:srgbClr val="00B050"/>
              </a:solidFill>
            </a:endParaRPr>
          </a:p>
          <a:p>
            <a:pPr lvl="1"/>
            <a:r>
              <a:rPr lang="en-AU" sz="3200" b="1" dirty="0">
                <a:solidFill>
                  <a:srgbClr val="00B050"/>
                </a:solidFill>
              </a:rPr>
              <a:t>They must abhor gossip v13-15</a:t>
            </a:r>
            <a:endParaRPr lang="en-AU" b="1" dirty="0">
              <a:solidFill>
                <a:srgbClr val="00B050"/>
              </a:solidFill>
            </a:endParaRPr>
          </a:p>
          <a:p>
            <a:pPr marL="0" indent="0">
              <a:buNone/>
            </a:pPr>
            <a:endParaRPr lang="en-AU" sz="3600" b="1" dirty="0" smtClean="0">
              <a:solidFill>
                <a:srgbClr val="00B050"/>
              </a:solidFill>
            </a:endParaRPr>
          </a:p>
        </p:txBody>
      </p:sp>
    </p:spTree>
    <p:extLst>
      <p:ext uri="{BB962C8B-B14F-4D97-AF65-F5344CB8AC3E}">
        <p14:creationId xmlns:p14="http://schemas.microsoft.com/office/powerpoint/2010/main" val="1137838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a:bodyPr>
          <a:lstStyle/>
          <a:p>
            <a:pPr marL="0" indent="0">
              <a:buNone/>
            </a:pPr>
            <a:r>
              <a:rPr lang="en-AU" b="1" cap="all" dirty="0">
                <a:solidFill>
                  <a:srgbClr val="0070C0"/>
                </a:solidFill>
              </a:rPr>
              <a:t>Application Questions on the WEB</a:t>
            </a:r>
          </a:p>
          <a:p>
            <a:pPr marL="514350" lvl="0" indent="-514350">
              <a:buFont typeface="+mj-lt"/>
              <a:buAutoNum type="arabicPeriod"/>
            </a:pPr>
            <a:r>
              <a:rPr lang="en-AU" b="1" dirty="0">
                <a:solidFill>
                  <a:srgbClr val="00B050"/>
                </a:solidFill>
              </a:rPr>
              <a:t>Is our church intentionally caring for widows? If not, what steps could you take as a body of believers to obey this passage? </a:t>
            </a:r>
          </a:p>
          <a:p>
            <a:pPr marL="514350" lvl="0" indent="-514350">
              <a:buFont typeface="+mj-lt"/>
              <a:buAutoNum type="arabicPeriod"/>
            </a:pPr>
            <a:r>
              <a:rPr lang="en-AU" b="1" dirty="0">
                <a:solidFill>
                  <a:srgbClr val="00B050"/>
                </a:solidFill>
              </a:rPr>
              <a:t>Are there widows in your own life that you need to reach out to and support?</a:t>
            </a:r>
          </a:p>
          <a:p>
            <a:pPr marL="514350" lvl="0" indent="-514350">
              <a:buFont typeface="+mj-lt"/>
              <a:buAutoNum type="arabicPeriod"/>
            </a:pPr>
            <a:r>
              <a:rPr lang="en-AU" b="1" dirty="0">
                <a:solidFill>
                  <a:srgbClr val="00B050"/>
                </a:solidFill>
              </a:rPr>
              <a:t>Can you name any specific prayer concerns for at least one member of your church?</a:t>
            </a:r>
          </a:p>
          <a:p>
            <a:pPr marL="514350" lvl="0" indent="-514350">
              <a:buFont typeface="+mj-lt"/>
              <a:buAutoNum type="arabicPeriod"/>
            </a:pPr>
            <a:r>
              <a:rPr lang="en-AU" b="1" dirty="0">
                <a:solidFill>
                  <a:srgbClr val="00B050"/>
                </a:solidFill>
              </a:rPr>
              <a:t>Do you know a widow who is in need because their family is not caring for them?</a:t>
            </a:r>
          </a:p>
          <a:p>
            <a:pPr marL="514350" indent="-514350">
              <a:buFont typeface="+mj-lt"/>
              <a:buAutoNum type="arabicPeriod"/>
            </a:pPr>
            <a:endParaRPr lang="en-AU" b="1" dirty="0" smtClean="0">
              <a:solidFill>
                <a:srgbClr val="0070C0"/>
              </a:solidFill>
            </a:endParaRPr>
          </a:p>
        </p:txBody>
      </p:sp>
    </p:spTree>
    <p:extLst>
      <p:ext uri="{BB962C8B-B14F-4D97-AF65-F5344CB8AC3E}">
        <p14:creationId xmlns:p14="http://schemas.microsoft.com/office/powerpoint/2010/main" val="1137838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marL="0" indent="0">
              <a:buNone/>
            </a:pPr>
            <a:endParaRPr lang="en-AU" dirty="0" smtClean="0"/>
          </a:p>
        </p:txBody>
      </p:sp>
    </p:spTree>
    <p:extLst>
      <p:ext uri="{BB962C8B-B14F-4D97-AF65-F5344CB8AC3E}">
        <p14:creationId xmlns:p14="http://schemas.microsoft.com/office/powerpoint/2010/main" val="1137838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Autofit/>
          </a:bodyPr>
          <a:lstStyle/>
          <a:p>
            <a:pPr marL="0" indent="0">
              <a:buNone/>
            </a:pPr>
            <a:endParaRPr lang="en-US" sz="3600" b="1" i="1" dirty="0" smtClean="0">
              <a:solidFill>
                <a:srgbClr val="7030A0"/>
              </a:solidFill>
            </a:endParaRPr>
          </a:p>
          <a:p>
            <a:pPr marL="0" indent="0">
              <a:buNone/>
            </a:pPr>
            <a:r>
              <a:rPr lang="en-US" sz="3600" b="1" i="1" dirty="0" smtClean="0">
                <a:solidFill>
                  <a:srgbClr val="7030A0"/>
                </a:solidFill>
              </a:rPr>
              <a:t>1 </a:t>
            </a:r>
            <a:r>
              <a:rPr lang="en-US" sz="3600" b="1" i="1" dirty="0">
                <a:solidFill>
                  <a:srgbClr val="7030A0"/>
                </a:solidFill>
              </a:rPr>
              <a:t>Timothy 5:1–2 (NIV) </a:t>
            </a:r>
            <a:r>
              <a:rPr lang="en-US" sz="3600" b="1" i="1" baseline="30000" dirty="0">
                <a:solidFill>
                  <a:srgbClr val="7030A0"/>
                </a:solidFill>
              </a:rPr>
              <a:t>1</a:t>
            </a:r>
            <a:r>
              <a:rPr lang="en-US" sz="3600" b="1" i="1" dirty="0">
                <a:solidFill>
                  <a:srgbClr val="7030A0"/>
                </a:solidFill>
              </a:rPr>
              <a:t>Do not rebuke an older man harshly, but exhort him as if he were your father. Treat younger men as brothers, </a:t>
            </a:r>
            <a:r>
              <a:rPr lang="en-US" sz="3600" b="1" i="1" baseline="30000" dirty="0">
                <a:solidFill>
                  <a:srgbClr val="7030A0"/>
                </a:solidFill>
              </a:rPr>
              <a:t>2</a:t>
            </a:r>
            <a:r>
              <a:rPr lang="en-US" sz="3600" b="1" i="1" dirty="0">
                <a:solidFill>
                  <a:srgbClr val="7030A0"/>
                </a:solidFill>
              </a:rPr>
              <a:t>older women as mothers, and younger women as sisters, with absolute purity. </a:t>
            </a:r>
            <a:endParaRPr lang="en-AU" sz="3600" b="1" i="1" dirty="0">
              <a:solidFill>
                <a:srgbClr val="7030A0"/>
              </a:solidFill>
            </a:endParaRPr>
          </a:p>
        </p:txBody>
      </p:sp>
    </p:spTree>
    <p:extLst>
      <p:ext uri="{BB962C8B-B14F-4D97-AF65-F5344CB8AC3E}">
        <p14:creationId xmlns:p14="http://schemas.microsoft.com/office/powerpoint/2010/main" val="2421077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404664"/>
            <a:ext cx="7931224" cy="5721499"/>
          </a:xfrm>
        </p:spPr>
        <p:txBody>
          <a:bodyPr>
            <a:normAutofit fontScale="92500" lnSpcReduction="20000"/>
          </a:bodyPr>
          <a:lstStyle/>
          <a:p>
            <a:pPr marL="914400" indent="-914400">
              <a:buFont typeface="+mj-lt"/>
              <a:buAutoNum type="arabicPeriod"/>
            </a:pPr>
            <a:r>
              <a:rPr lang="en-AU" sz="5400" b="1" cap="all" dirty="0">
                <a:solidFill>
                  <a:srgbClr val="0070C0"/>
                </a:solidFill>
              </a:rPr>
              <a:t>As the Church, We are to Love One Another like Family (5:1-2)</a:t>
            </a:r>
          </a:p>
          <a:p>
            <a:pPr marL="914400" indent="-914400">
              <a:buFont typeface="+mj-lt"/>
              <a:buAutoNum type="arabicPeriod"/>
            </a:pPr>
            <a:r>
              <a:rPr lang="en-AU" sz="5400" b="1" cap="all" dirty="0">
                <a:solidFill>
                  <a:srgbClr val="0070C0"/>
                </a:solidFill>
              </a:rPr>
              <a:t>As the Church, We are to Care for Those Who Have No Family (5:3-16</a:t>
            </a:r>
            <a:r>
              <a:rPr lang="en-AU" sz="5400" b="1" cap="all" dirty="0" smtClean="0">
                <a:solidFill>
                  <a:srgbClr val="0070C0"/>
                </a:solidFill>
              </a:rPr>
              <a:t>)</a:t>
            </a:r>
            <a:endParaRPr lang="en-AU" sz="5400" b="1" cap="all" dirty="0">
              <a:solidFill>
                <a:srgbClr val="0070C0"/>
              </a:solidFill>
            </a:endParaRPr>
          </a:p>
        </p:txBody>
      </p:sp>
    </p:spTree>
    <p:extLst>
      <p:ext uri="{BB962C8B-B14F-4D97-AF65-F5344CB8AC3E}">
        <p14:creationId xmlns:p14="http://schemas.microsoft.com/office/powerpoint/2010/main" val="1137838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marL="0" indent="0">
              <a:buNone/>
            </a:pPr>
            <a:endParaRPr lang="en-US" sz="3600" b="1" i="1" dirty="0" smtClean="0">
              <a:solidFill>
                <a:srgbClr val="7030A0"/>
              </a:solidFill>
            </a:endParaRPr>
          </a:p>
          <a:p>
            <a:pPr marL="0" indent="0">
              <a:buNone/>
            </a:pPr>
            <a:r>
              <a:rPr lang="en-US" sz="3600" b="1" i="1" dirty="0" smtClean="0">
                <a:solidFill>
                  <a:srgbClr val="7030A0"/>
                </a:solidFill>
              </a:rPr>
              <a:t>James </a:t>
            </a:r>
            <a:r>
              <a:rPr lang="en-US" sz="3600" b="1" i="1" dirty="0">
                <a:solidFill>
                  <a:srgbClr val="7030A0"/>
                </a:solidFill>
              </a:rPr>
              <a:t>1:27 puts it this way: "Pure and undefiled religion before our God and Father is this: to look after orphans and widows in their distress and to keep oneself unstained by the world."</a:t>
            </a:r>
            <a:endParaRPr lang="en-AU" sz="3600" b="1" i="1" dirty="0">
              <a:solidFill>
                <a:srgbClr val="7030A0"/>
              </a:solidFill>
            </a:endParaRPr>
          </a:p>
          <a:p>
            <a:pPr marL="0" indent="0">
              <a:buNone/>
            </a:pPr>
            <a:endParaRPr lang="en-AU" dirty="0" smtClean="0"/>
          </a:p>
        </p:txBody>
      </p:sp>
    </p:spTree>
    <p:extLst>
      <p:ext uri="{BB962C8B-B14F-4D97-AF65-F5344CB8AC3E}">
        <p14:creationId xmlns:p14="http://schemas.microsoft.com/office/powerpoint/2010/main" val="1137838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568952" cy="5865515"/>
          </a:xfrm>
        </p:spPr>
        <p:txBody>
          <a:bodyPr>
            <a:noAutofit/>
          </a:bodyPr>
          <a:lstStyle/>
          <a:p>
            <a:pPr marL="0" indent="0">
              <a:buNone/>
            </a:pPr>
            <a:r>
              <a:rPr lang="en-AU" sz="3600" b="1" i="1" dirty="0">
                <a:solidFill>
                  <a:srgbClr val="7030A0"/>
                </a:solidFill>
              </a:rPr>
              <a:t>1 Timothy 5:3–16 (NIV) </a:t>
            </a:r>
            <a:r>
              <a:rPr lang="en-AU" sz="3600" b="1" i="1" baseline="30000" dirty="0">
                <a:solidFill>
                  <a:srgbClr val="7030A0"/>
                </a:solidFill>
              </a:rPr>
              <a:t>3</a:t>
            </a:r>
            <a:r>
              <a:rPr lang="en-AU" sz="3600" b="1" i="1" dirty="0">
                <a:solidFill>
                  <a:srgbClr val="7030A0"/>
                </a:solidFill>
              </a:rPr>
              <a:t>Give proper recognition to those widows who are really in need. </a:t>
            </a:r>
            <a:r>
              <a:rPr lang="en-AU" sz="3600" b="1" i="1" baseline="30000" dirty="0">
                <a:solidFill>
                  <a:srgbClr val="7030A0"/>
                </a:solidFill>
              </a:rPr>
              <a:t>4</a:t>
            </a:r>
            <a:r>
              <a:rPr lang="en-AU" sz="3600" b="1" i="1" dirty="0">
                <a:solidFill>
                  <a:srgbClr val="7030A0"/>
                </a:solidFill>
              </a:rPr>
              <a:t>But if a widow has children or grandchildren, these should learn first of all to put their religion into practice by caring for their own family and so repaying their parents and grandparents, for this is pleasing to God. </a:t>
            </a:r>
            <a:r>
              <a:rPr lang="en-AU" sz="3600" b="1" i="1" baseline="30000" dirty="0" smtClean="0">
                <a:solidFill>
                  <a:srgbClr val="7030A0"/>
                </a:solidFill>
              </a:rPr>
              <a:t>5</a:t>
            </a:r>
            <a:r>
              <a:rPr lang="en-AU" sz="3600" b="1" i="1" dirty="0" smtClean="0">
                <a:solidFill>
                  <a:srgbClr val="7030A0"/>
                </a:solidFill>
              </a:rPr>
              <a:t>The widow who is really in need and left  	all alone puts her hope in God and 	continues night and day to pray and 		to ask God for help. </a:t>
            </a:r>
            <a:endParaRPr lang="en-AU" sz="3600" b="1" i="1" dirty="0" smtClean="0">
              <a:solidFill>
                <a:srgbClr val="7030A0"/>
              </a:solidFill>
            </a:endParaRPr>
          </a:p>
        </p:txBody>
      </p:sp>
    </p:spTree>
    <p:extLst>
      <p:ext uri="{BB962C8B-B14F-4D97-AF65-F5344CB8AC3E}">
        <p14:creationId xmlns:p14="http://schemas.microsoft.com/office/powerpoint/2010/main" val="1137838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Autofit/>
          </a:bodyPr>
          <a:lstStyle/>
          <a:p>
            <a:pPr marL="0" indent="0">
              <a:buNone/>
            </a:pPr>
            <a:r>
              <a:rPr lang="en-AU" sz="3600" b="1" i="1" baseline="30000" dirty="0" smtClean="0">
                <a:solidFill>
                  <a:srgbClr val="7030A0"/>
                </a:solidFill>
              </a:rPr>
              <a:t>6</a:t>
            </a:r>
            <a:r>
              <a:rPr lang="en-AU" sz="3600" b="1" i="1" dirty="0" smtClean="0">
                <a:solidFill>
                  <a:srgbClr val="7030A0"/>
                </a:solidFill>
              </a:rPr>
              <a:t>But </a:t>
            </a:r>
            <a:r>
              <a:rPr lang="en-AU" sz="3600" b="1" i="1" dirty="0">
                <a:solidFill>
                  <a:srgbClr val="7030A0"/>
                </a:solidFill>
              </a:rPr>
              <a:t>the widow who lives for pleasure is dead even while she lives. </a:t>
            </a:r>
            <a:r>
              <a:rPr lang="en-AU" sz="3600" b="1" i="1" baseline="30000" dirty="0">
                <a:solidFill>
                  <a:srgbClr val="7030A0"/>
                </a:solidFill>
              </a:rPr>
              <a:t>7</a:t>
            </a:r>
            <a:r>
              <a:rPr lang="en-AU" sz="3600" b="1" i="1" dirty="0">
                <a:solidFill>
                  <a:srgbClr val="7030A0"/>
                </a:solidFill>
              </a:rPr>
              <a:t>Give the people these instructions, so that no one may be open to blame. </a:t>
            </a:r>
            <a:r>
              <a:rPr lang="en-AU" sz="3600" b="1" i="1" baseline="30000" dirty="0">
                <a:solidFill>
                  <a:srgbClr val="7030A0"/>
                </a:solidFill>
              </a:rPr>
              <a:t>8</a:t>
            </a:r>
            <a:r>
              <a:rPr lang="en-AU" sz="3600" b="1" i="1" dirty="0">
                <a:solidFill>
                  <a:srgbClr val="7030A0"/>
                </a:solidFill>
              </a:rPr>
              <a:t>Anyone who does not provide for their relatives, and especially for their own household, has denied the faith and is worse than an unbeliever. </a:t>
            </a:r>
            <a:r>
              <a:rPr lang="en-AU" sz="3600" b="1" i="1" baseline="30000" dirty="0">
                <a:solidFill>
                  <a:srgbClr val="7030A0"/>
                </a:solidFill>
              </a:rPr>
              <a:t>9</a:t>
            </a:r>
            <a:r>
              <a:rPr lang="en-AU" sz="3600" b="1" i="1" dirty="0">
                <a:solidFill>
                  <a:srgbClr val="7030A0"/>
                </a:solidFill>
              </a:rPr>
              <a:t>No widow may be put on the list of widows unless she is over sixty, has been faithful to her </a:t>
            </a:r>
            <a:r>
              <a:rPr lang="en-AU" sz="3600" b="1" i="1" dirty="0" smtClean="0">
                <a:solidFill>
                  <a:srgbClr val="7030A0"/>
                </a:solidFill>
              </a:rPr>
              <a:t>    	husband</a:t>
            </a:r>
            <a:r>
              <a:rPr lang="en-AU" sz="3600" b="1" i="1" dirty="0">
                <a:solidFill>
                  <a:srgbClr val="7030A0"/>
                </a:solidFill>
              </a:rPr>
              <a:t>, </a:t>
            </a:r>
            <a:endParaRPr lang="en-AU" sz="3600" b="1" i="1" dirty="0" smtClean="0">
              <a:solidFill>
                <a:srgbClr val="7030A0"/>
              </a:solidFill>
            </a:endParaRPr>
          </a:p>
        </p:txBody>
      </p:sp>
    </p:spTree>
    <p:extLst>
      <p:ext uri="{BB962C8B-B14F-4D97-AF65-F5344CB8AC3E}">
        <p14:creationId xmlns:p14="http://schemas.microsoft.com/office/powerpoint/2010/main" val="13619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marL="0" indent="0">
              <a:buNone/>
            </a:pPr>
            <a:r>
              <a:rPr lang="en-AU" sz="3600" b="1" i="1" baseline="30000" dirty="0" smtClean="0">
                <a:solidFill>
                  <a:srgbClr val="7030A0"/>
                </a:solidFill>
              </a:rPr>
              <a:t>10</a:t>
            </a:r>
            <a:r>
              <a:rPr lang="en-AU" sz="3600" b="1" i="1" dirty="0" smtClean="0">
                <a:solidFill>
                  <a:srgbClr val="7030A0"/>
                </a:solidFill>
              </a:rPr>
              <a:t>and </a:t>
            </a:r>
            <a:r>
              <a:rPr lang="en-AU" sz="3600" b="1" i="1" dirty="0">
                <a:solidFill>
                  <a:srgbClr val="7030A0"/>
                </a:solidFill>
              </a:rPr>
              <a:t>is well known for her good deeds, such as bringing up children, showing hospitality, washing the feet of the Lord’s people, helping those in trouble and devoting herself to all kinds of good deeds. </a:t>
            </a:r>
            <a:r>
              <a:rPr lang="en-AU" sz="3600" b="1" i="1" baseline="30000" dirty="0">
                <a:solidFill>
                  <a:srgbClr val="7030A0"/>
                </a:solidFill>
              </a:rPr>
              <a:t>11</a:t>
            </a:r>
            <a:r>
              <a:rPr lang="en-AU" sz="3600" b="1" i="1" dirty="0">
                <a:solidFill>
                  <a:srgbClr val="7030A0"/>
                </a:solidFill>
              </a:rPr>
              <a:t>As for younger widows, do not put them on such a list. For when their sensual desires </a:t>
            </a:r>
            <a:r>
              <a:rPr lang="en-AU" sz="3600" b="1" i="1" dirty="0" smtClean="0">
                <a:solidFill>
                  <a:srgbClr val="7030A0"/>
                </a:solidFill>
              </a:rPr>
              <a:t>	overcome </a:t>
            </a:r>
            <a:r>
              <a:rPr lang="en-AU" sz="3600" b="1" i="1" dirty="0">
                <a:solidFill>
                  <a:srgbClr val="7030A0"/>
                </a:solidFill>
              </a:rPr>
              <a:t>their dedication to </a:t>
            </a:r>
            <a:r>
              <a:rPr lang="en-AU" sz="3600" b="1" i="1" dirty="0" smtClean="0">
                <a:solidFill>
                  <a:srgbClr val="7030A0"/>
                </a:solidFill>
              </a:rPr>
              <a:t>	Christ</a:t>
            </a:r>
            <a:r>
              <a:rPr lang="en-AU" sz="3600" b="1" i="1" dirty="0">
                <a:solidFill>
                  <a:srgbClr val="7030A0"/>
                </a:solidFill>
              </a:rPr>
              <a:t>, they want to marry. </a:t>
            </a:r>
            <a:endParaRPr lang="en-AU" sz="3600" b="1" i="1" dirty="0" smtClean="0">
              <a:solidFill>
                <a:srgbClr val="7030A0"/>
              </a:solidFill>
            </a:endParaRPr>
          </a:p>
        </p:txBody>
      </p:sp>
    </p:spTree>
    <p:extLst>
      <p:ext uri="{BB962C8B-B14F-4D97-AF65-F5344CB8AC3E}">
        <p14:creationId xmlns:p14="http://schemas.microsoft.com/office/powerpoint/2010/main" val="1361951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marL="0" indent="0">
              <a:buNone/>
            </a:pPr>
            <a:r>
              <a:rPr lang="en-AU" sz="3600" b="1" i="1" baseline="30000" dirty="0" smtClean="0">
                <a:solidFill>
                  <a:srgbClr val="7030A0"/>
                </a:solidFill>
              </a:rPr>
              <a:t>12</a:t>
            </a:r>
            <a:r>
              <a:rPr lang="en-AU" sz="3600" b="1" i="1" dirty="0" smtClean="0">
                <a:solidFill>
                  <a:srgbClr val="7030A0"/>
                </a:solidFill>
              </a:rPr>
              <a:t>Thus </a:t>
            </a:r>
            <a:r>
              <a:rPr lang="en-AU" sz="3600" b="1" i="1" dirty="0">
                <a:solidFill>
                  <a:srgbClr val="7030A0"/>
                </a:solidFill>
              </a:rPr>
              <a:t>they bring judgment on themselves, because they have broken their first pledge. </a:t>
            </a:r>
            <a:r>
              <a:rPr lang="en-AU" sz="3600" b="1" i="1" baseline="30000" dirty="0">
                <a:solidFill>
                  <a:srgbClr val="7030A0"/>
                </a:solidFill>
              </a:rPr>
              <a:t>13</a:t>
            </a:r>
            <a:r>
              <a:rPr lang="en-AU" sz="3600" b="1" i="1" dirty="0">
                <a:solidFill>
                  <a:srgbClr val="7030A0"/>
                </a:solidFill>
              </a:rPr>
              <a:t>Besides, they get into the habit of being idle and going about from house to house. And not only do they become idlers, but also busybodies who talk nonsense, saying things they ought not to. </a:t>
            </a:r>
            <a:endParaRPr lang="en-AU" sz="3600" b="1" i="1" dirty="0" smtClean="0">
              <a:solidFill>
                <a:srgbClr val="7030A0"/>
              </a:solidFill>
            </a:endParaRPr>
          </a:p>
        </p:txBody>
      </p:sp>
    </p:spTree>
    <p:extLst>
      <p:ext uri="{BB962C8B-B14F-4D97-AF65-F5344CB8AC3E}">
        <p14:creationId xmlns:p14="http://schemas.microsoft.com/office/powerpoint/2010/main" val="13619511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marL="0" indent="0">
              <a:buNone/>
            </a:pPr>
            <a:r>
              <a:rPr lang="en-AU" sz="3600" b="1" i="1" baseline="30000" dirty="0" smtClean="0">
                <a:solidFill>
                  <a:srgbClr val="7030A0"/>
                </a:solidFill>
              </a:rPr>
              <a:t>14</a:t>
            </a:r>
            <a:r>
              <a:rPr lang="en-AU" sz="3600" b="1" i="1" dirty="0" smtClean="0">
                <a:solidFill>
                  <a:srgbClr val="7030A0"/>
                </a:solidFill>
              </a:rPr>
              <a:t>So </a:t>
            </a:r>
            <a:r>
              <a:rPr lang="en-AU" sz="3600" b="1" i="1" dirty="0">
                <a:solidFill>
                  <a:srgbClr val="7030A0"/>
                </a:solidFill>
              </a:rPr>
              <a:t>I counsel younger widows to marry, to have children, to manage their homes and to give the enemy no opportunity for slander. </a:t>
            </a:r>
            <a:r>
              <a:rPr lang="en-AU" sz="3600" b="1" i="1" baseline="30000" dirty="0">
                <a:solidFill>
                  <a:srgbClr val="7030A0"/>
                </a:solidFill>
              </a:rPr>
              <a:t>15</a:t>
            </a:r>
            <a:r>
              <a:rPr lang="en-AU" sz="3600" b="1" i="1" dirty="0">
                <a:solidFill>
                  <a:srgbClr val="7030A0"/>
                </a:solidFill>
              </a:rPr>
              <a:t>Some have in fact already turned away to follow Satan. </a:t>
            </a:r>
            <a:endParaRPr lang="en-AU" sz="3600" b="1" i="1" dirty="0" smtClean="0">
              <a:solidFill>
                <a:srgbClr val="7030A0"/>
              </a:solidFill>
            </a:endParaRPr>
          </a:p>
        </p:txBody>
      </p:sp>
    </p:spTree>
    <p:extLst>
      <p:ext uri="{BB962C8B-B14F-4D97-AF65-F5344CB8AC3E}">
        <p14:creationId xmlns:p14="http://schemas.microsoft.com/office/powerpoint/2010/main" val="1361951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Lifestreams">
      <a:dk1>
        <a:srgbClr val="000000"/>
      </a:dk1>
      <a:lt1>
        <a:srgbClr val="00AFD8"/>
      </a:lt1>
      <a:dk2>
        <a:srgbClr val="000000"/>
      </a:dk2>
      <a:lt2>
        <a:srgbClr val="FFFFFF"/>
      </a:lt2>
      <a:accent1>
        <a:srgbClr val="F69240"/>
      </a:accent1>
      <a:accent2>
        <a:srgbClr val="00AFD8"/>
      </a:accent2>
      <a:accent3>
        <a:srgbClr val="EEAF00"/>
      </a:accent3>
      <a:accent4>
        <a:srgbClr val="00AFD8"/>
      </a:accent4>
      <a:accent5>
        <a:srgbClr val="F69240"/>
      </a:accent5>
      <a:accent6>
        <a:srgbClr val="EEAF00"/>
      </a:accent6>
      <a:hlink>
        <a:srgbClr val="00AFD8"/>
      </a:hlink>
      <a:folHlink>
        <a:srgbClr val="F69240"/>
      </a:folHlink>
    </a:clrScheme>
    <a:fontScheme name="Custom 1">
      <a:majorFont>
        <a:latin typeface="Eras Demi ITC"/>
        <a:ea typeface=""/>
        <a:cs typeface=""/>
      </a:majorFont>
      <a:minorFont>
        <a:latin typeface="Eras Medium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1729</TotalTime>
  <Words>660</Words>
  <Application>Microsoft Office PowerPoint</Application>
  <PresentationFormat>On-screen Show (4:3)</PresentationFormat>
  <Paragraphs>40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“Taking Hold of Kingdom Life”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Jones</dc:creator>
  <cp:lastModifiedBy>John Bond</cp:lastModifiedBy>
  <cp:revision>14</cp:revision>
  <dcterms:created xsi:type="dcterms:W3CDTF">2014-07-21T08:14:37Z</dcterms:created>
  <dcterms:modified xsi:type="dcterms:W3CDTF">2014-09-26T13:13:10Z</dcterms:modified>
</cp:coreProperties>
</file>